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9" r:id="rId3"/>
    <p:sldId id="261" r:id="rId4"/>
    <p:sldId id="262" r:id="rId5"/>
    <p:sldId id="263" r:id="rId6"/>
    <p:sldId id="264" r:id="rId7"/>
    <p:sldId id="265" r:id="rId8"/>
    <p:sldId id="280" r:id="rId9"/>
    <p:sldId id="303" r:id="rId10"/>
    <p:sldId id="274" r:id="rId11"/>
    <p:sldId id="304" r:id="rId12"/>
    <p:sldId id="307" r:id="rId13"/>
    <p:sldId id="278" r:id="rId14"/>
    <p:sldId id="305" r:id="rId15"/>
    <p:sldId id="306" r:id="rId16"/>
    <p:sldId id="272" r:id="rId17"/>
    <p:sldId id="286" r:id="rId18"/>
    <p:sldId id="271" r:id="rId19"/>
    <p:sldId id="288" r:id="rId20"/>
    <p:sldId id="285" r:id="rId21"/>
    <p:sldId id="275" r:id="rId22"/>
    <p:sldId id="282" r:id="rId23"/>
    <p:sldId id="298" r:id="rId24"/>
    <p:sldId id="293" r:id="rId25"/>
    <p:sldId id="302" r:id="rId26"/>
    <p:sldId id="294" r:id="rId27"/>
    <p:sldId id="295" r:id="rId28"/>
    <p:sldId id="301" r:id="rId29"/>
    <p:sldId id="300" r:id="rId30"/>
    <p:sldId id="284" r:id="rId31"/>
    <p:sldId id="266" r:id="rId32"/>
    <p:sldId id="268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5" autoAdjust="0"/>
    <p:restoredTop sz="93060" autoAdjust="0"/>
  </p:normalViewPr>
  <p:slideViewPr>
    <p:cSldViewPr>
      <p:cViewPr>
        <p:scale>
          <a:sx n="75" d="100"/>
          <a:sy n="75" d="100"/>
        </p:scale>
        <p:origin x="-234" y="8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5D65-55C0-43C3-9E02-C7347AEE449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07.12.2022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DC3DB-8806-44A6-8A3A-7564BDDD2D2D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5D65-55C0-43C3-9E02-C7347AEE449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07.12.2022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DC3DB-8806-44A6-8A3A-7564BDDD2D2D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>
          <a:blip r:embed="rId2" cstate="screen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5D65-55C0-43C3-9E02-C7347AEE449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07.12.2022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DC3DB-8806-44A6-8A3A-7564BDDD2D2D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5D65-55C0-43C3-9E02-C7347AEE449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07.12.2022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DC3DB-8806-44A6-8A3A-7564BDDD2D2D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5D65-55C0-43C3-9E02-C7347AEE449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07.12.2022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DC3DB-8806-44A6-8A3A-7564BDDD2D2D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5D65-55C0-43C3-9E02-C7347AEE449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07.12.2022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DC3DB-8806-44A6-8A3A-7564BDDD2D2D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5D65-55C0-43C3-9E02-C7347AEE449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07.12.2022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DC3DB-8806-44A6-8A3A-7564BDDD2D2D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5D65-55C0-43C3-9E02-C7347AEE449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07.12.2022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DC3DB-8806-44A6-8A3A-7564BDDD2D2D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5D65-55C0-43C3-9E02-C7347AEE449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07.12.2022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DC3DB-8806-44A6-8A3A-7564BDDD2D2D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5D65-55C0-43C3-9E02-C7347AEE449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07.12.2022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DC3DB-8806-44A6-8A3A-7564BDDD2D2D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5D65-55C0-43C3-9E02-C7347AEE449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07.12.2022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DC3DB-8806-44A6-8A3A-7564BDDD2D2D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C5D65-55C0-43C3-9E02-C7347AEE449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07.12.2022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DC3DB-8806-44A6-8A3A-7564BDDD2D2D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Блок-схема: документ 11"/>
          <p:cNvSpPr/>
          <p:nvPr userDrawn="1"/>
        </p:nvSpPr>
        <p:spPr>
          <a:xfrm>
            <a:off x="0" y="0"/>
            <a:ext cx="9144000" cy="980728"/>
          </a:xfrm>
          <a:prstGeom prst="flowChartDocumen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Блок-схема: документ 12"/>
          <p:cNvSpPr/>
          <p:nvPr userDrawn="1"/>
        </p:nvSpPr>
        <p:spPr>
          <a:xfrm flipH="1" flipV="1">
            <a:off x="0" y="5877272"/>
            <a:ext cx="9144000" cy="980728"/>
          </a:xfrm>
          <a:prstGeom prst="flowChartDocumen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3313" name="Rectangle 1"/>
          <p:cNvSpPr>
            <a:spLocks noChangeArrowheads="1"/>
          </p:cNvSpPr>
          <p:nvPr userDrawn="1"/>
        </p:nvSpPr>
        <p:spPr bwMode="auto">
          <a:xfrm>
            <a:off x="0" y="6642556"/>
            <a:ext cx="124585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Рисунок 14" descr="snegir_1.png"/>
          <p:cNvPicPr>
            <a:picLocks noChangeAspect="1"/>
          </p:cNvPicPr>
          <p:nvPr userDrawn="1"/>
        </p:nvPicPr>
        <p:blipFill>
          <a:blip r:embed="rId13" cstate="email"/>
          <a:stretch>
            <a:fillRect/>
          </a:stretch>
        </p:blipFill>
        <p:spPr>
          <a:xfrm>
            <a:off x="7000015" y="4581128"/>
            <a:ext cx="2143985" cy="207005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 ?><Relationships xmlns="http://schemas.openxmlformats.org/package/2006/relationships"><Relationship Id="rId3" Target="../media/image5.jpeg" Type="http://schemas.openxmlformats.org/officeDocument/2006/relationships/image"/><Relationship Id="rId2" Target="../media/image4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685143" y="1177008"/>
            <a:ext cx="60486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Покормите птиц зимой»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4893658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2000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Авторы</a:t>
            </a:r>
            <a:r>
              <a:rPr lang="ru-RU" sz="20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воспитатели Нефедьева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А.Ю.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Участники проекта: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воспитатели, дети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родители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332656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Муниципальное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бюджетное дошкольное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образовательное учреждение</a:t>
            </a:r>
            <a:b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«детский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сад общеразвивающего вида №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 г.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Слюдянки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Задача: закрепить знания детей о зимующих птицах, о роли человека в жизни зимующих птиц. Понедельник беседа &quot;Что ты знаешь о пти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219" y="1788045"/>
            <a:ext cx="5400600" cy="3079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04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764705"/>
            <a:ext cx="705678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Актуальность: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Взаимоотношения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человека с природой актуальный вопрос современности. Экологические проблемы- дети мало общаются с природой, мало знают о зимующих птицах, о том как помочь им зимой. Экологическое образования начинается со знакомства с объектами ближайшего окружения: птицами родного края.</a:t>
            </a:r>
          </a:p>
          <a:p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Зимой мы видим на улицах намного меньше птиц, чем в теплое время года. Младшим дошкольникам важно объяснить, какие птицы остаются зимовать в родном краю, почему они не улетают. Но что же происходит с зимующими птицами? Птицам бывает очень сложно добывать корм зимой. Особенно из-под снежных шапок или ледяной «глазури» на деревьях. Мы можем помочь птицам, установив кормушки. Наша задача состоит в том, чтобы наша кормушка была удобна для как можно большего количества видов. Мы будем наблюдать за птицами, посещающими кормушку. Определять, какие птицы прилетают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часто, какие корма предпочитают. Задача взрослых - воспитывать интерес у детей к нашим соседям по планете- птицам, желание узнавать новые факты их жизни птиц нашего края. Дать детям элементарные знания о том, как правильно заботиться о птицах зимой.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5976" y="764704"/>
            <a:ext cx="439248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b="1" dirty="0" lang="ru-RU" sz="2400" u="sng">
                <a:solidFill>
                  <a:srgbClr val="C00000"/>
                </a:solidFill>
              </a:rPr>
              <a:t>Проблема:</a:t>
            </a:r>
          </a:p>
          <a:p>
            <a:pPr algn="ctr"/>
            <a:endParaRPr b="1" dirty="0" lang="ru-RU" sz="2400" u="sng">
              <a:solidFill>
                <a:srgbClr val="C00000"/>
              </a:solidFill>
            </a:endParaRPr>
          </a:p>
          <a:p>
            <a:pPr algn="ctr"/>
            <a:r>
              <a:rPr b="1" dirty="0" lang="ru-RU">
                <a:solidFill>
                  <a:srgbClr val="C00000"/>
                </a:solidFill>
              </a:rPr>
              <a:t>Как же выживают в зимнее время наши друзья птицы.</a:t>
            </a:r>
          </a:p>
          <a:p>
            <a:pPr algn="ctr"/>
            <a:r>
              <a:rPr b="1" dirty="0" lang="ru-RU">
                <a:solidFill>
                  <a:srgbClr val="C00000"/>
                </a:solidFill>
              </a:rPr>
              <a:t>    Что может произойти, если не подкармливать птиц зимой.</a:t>
            </a:r>
          </a:p>
          <a:p>
            <a:pPr algn="ctr"/>
            <a:r>
              <a:rPr b="1" dirty="0" lang="ru-RU">
                <a:solidFill>
                  <a:srgbClr val="C00000"/>
                </a:solidFill>
              </a:rPr>
              <a:t>    Чем мы можем помочь в холодное время года.</a:t>
            </a:r>
          </a:p>
        </p:txBody>
      </p:sp>
      <p:pic>
        <p:nvPicPr>
          <p:cNvPr descr="Творческая работа. Ожидаемые результаты" id="3" name="Picture 2"/>
          <p:cNvPicPr>
            <a:picLocks noChangeArrowheads="1" noChangeAspect="1"/>
          </p:cNvPicPr>
          <p:nvPr/>
        </p:nvPicPr>
        <p:blipFill>
          <a:blip cstate="email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27" y="404664"/>
            <a:ext cx="3530594" cy="267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C:\Users\any\Desktop\птицы итог\IMG-9a8beaa3517ff2a72df66658b3127fa1-V.jpg" id="22530" name="Picture 2"/>
          <p:cNvPicPr>
            <a:picLocks noChangeArrowheads="1" noChangeAspect="1"/>
          </p:cNvPicPr>
          <p:nvPr/>
        </p:nvPicPr>
        <p:blipFill rotWithShape="1"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" l="128" t="96"/>
          <a:stretch/>
        </p:blipFill>
        <p:spPr bwMode="auto">
          <a:xfrm>
            <a:off x="2195736" y="2841228"/>
            <a:ext cx="2601023" cy="378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882598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9834" y="1164556"/>
            <a:ext cx="676875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расширение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знаний детей о зимующих птицах.</a:t>
            </a:r>
          </a:p>
          <a:p>
            <a:r>
              <a:rPr lang="ru-RU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 Расширять представления о зимующих птицах, их внешнем виде, повадках. Уточнить представление о том, как люди помогают птицам зимой и зачем это нужно делать.</a:t>
            </a:r>
          </a:p>
          <a:p>
            <a:pPr lvl="0"/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 Пополнить развивающую среду группы материалами для успешной реализации проекта.</a:t>
            </a:r>
          </a:p>
          <a:p>
            <a:pPr lvl="0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Привлечь детей и родителей к оказанию посильной помощи птицам в зимний период.</a:t>
            </a:r>
          </a:p>
          <a:p>
            <a:r>
              <a:rPr lang="ru-RU" i="1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988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443840"/>
            <a:ext cx="669674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Ожидаемые результаты реализации проекта:</a:t>
            </a:r>
            <a:br>
              <a:rPr lang="ru-RU" sz="24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Заинтересовать детей совместно с родителями в заботе о птицах, желание помогать им в зимний период (изготовление кормушек, подкормка птиц зимой).</a:t>
            </a:r>
            <a:b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Совместная деятельность будет способствовать укреплению детско-родительских отношений.</a:t>
            </a:r>
            <a:b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Развитие у детей любознательности, творческих способностей, познавательной активности, коммуникативных навыков. 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70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55776" y="404664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Описание проекта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908720"/>
            <a:ext cx="820891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Подготовительный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этап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 Разработка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плпна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и содержания мероприятий.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2.Подбор литературы и дидактических игр по теме.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3.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Изготовление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памяток «Покормите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птиц зимой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lang="ru-RU" b="1" dirty="0">
              <a:solidFill>
                <a:srgbClr val="C00000"/>
              </a:solidFill>
              <a:latin typeface="Times New Roman"/>
              <a:ea typeface="Calibri"/>
              <a:cs typeface="Times New Roman"/>
            </a:endParaRPr>
          </a:p>
          <a:p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Основной этап</a:t>
            </a:r>
          </a:p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 Занятие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лепка 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«Прилетайте в гости» (воробушки на кормушке).</a:t>
            </a:r>
          </a:p>
          <a:p>
            <a:r>
              <a:rPr lang="ru-RU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2. Аппликация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«Прилетели птички: снегири, синички».</a:t>
            </a:r>
          </a:p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3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Пластилинография</a:t>
            </a:r>
            <a:r>
              <a:rPr lang="ru-RU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«Кто к нам в гости прилетел»</a:t>
            </a:r>
          </a:p>
          <a:p>
            <a:r>
              <a:rPr lang="ru-RU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4. П/и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«Воробушки и кот», «Птички на дереве, собачка на земле».</a:t>
            </a:r>
          </a:p>
          <a:p>
            <a:r>
              <a:rPr lang="ru-RU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5. Дидактические игры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«Разрезные картинки», «Кто как устроен», «Чей хвост?», «Четвёртый лишний», «Узнай по голосу» (аудиозапись птиц).</a:t>
            </a:r>
          </a:p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6</a:t>
            </a:r>
            <a:r>
              <a:rPr lang="ru-RU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Показ презентации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«Зимующие птицы».</a:t>
            </a:r>
          </a:p>
          <a:p>
            <a:r>
              <a:rPr lang="ru-RU" b="1" u="sng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7.Беседы </a:t>
            </a:r>
            <a:r>
              <a:rPr lang="ru-RU" b="1" u="sng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на темы:</a:t>
            </a:r>
            <a:endParaRPr lang="ru-RU" b="1" u="sng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«Беседа о птицах</a:t>
            </a:r>
            <a:r>
              <a:rPr lang="ru-RU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»;</a:t>
            </a:r>
            <a:r>
              <a:rPr lang="ru-RU" b="1" dirty="0" smtClean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«</a:t>
            </a:r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Зачем нужно подкармливать птиц зимой?»</a:t>
            </a:r>
            <a:endParaRPr lang="ru-RU" b="1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b="1" u="sng" dirty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8.Проведение циклов наблюдений:</a:t>
            </a: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«Наблюдение за воробьями</a:t>
            </a:r>
            <a:r>
              <a:rPr lang="ru-RU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»;</a:t>
            </a:r>
            <a:r>
              <a:rPr lang="ru-RU" b="1" dirty="0" smtClean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«</a:t>
            </a:r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Синички за окном</a:t>
            </a:r>
            <a:r>
              <a:rPr lang="ru-RU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»;</a:t>
            </a:r>
            <a:r>
              <a:rPr lang="ru-RU" b="1" dirty="0" smtClean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«</a:t>
            </a:r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Снегири на рябинке»;</a:t>
            </a:r>
            <a:endParaRPr lang="ru-RU" b="1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«Голуби на крыше».</a:t>
            </a:r>
            <a:endParaRPr lang="ru-RU" b="1" dirty="0">
              <a:solidFill>
                <a:srgbClr val="C00000"/>
              </a:solidFill>
              <a:ea typeface="Calibri"/>
              <a:cs typeface="Times New Roman"/>
            </a:endParaRPr>
          </a:p>
          <a:p>
            <a:r>
              <a:rPr lang="ru-RU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9. Изготовление макета: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«Вороны на березе».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endParaRPr lang="ru-RU" b="1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2914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836711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u="sng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9.Чтение </a:t>
            </a:r>
            <a:r>
              <a:rPr lang="ru-RU" b="1" u="sng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художественной литературы:</a:t>
            </a:r>
            <a:endParaRPr lang="ru-RU" b="1" u="sng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Стихотворение Я. Яшина «Покормите птиц зимой…»;</a:t>
            </a:r>
            <a:endParaRPr lang="ru-RU" b="1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Сказка В. Осеевой «Сороки»;</a:t>
            </a:r>
            <a:endParaRPr lang="ru-RU" b="1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Е. Пермяк «Чижик – пыжик»;</a:t>
            </a:r>
            <a:endParaRPr lang="ru-RU" b="1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Л. Н. Толстой «У Вари был чиж», «Хотела галка пить»;</a:t>
            </a:r>
            <a:endParaRPr lang="ru-RU" b="1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М. Пришвин «Журка».</a:t>
            </a:r>
          </a:p>
          <a:p>
            <a:pPr>
              <a:spcAft>
                <a:spcPts val="0"/>
              </a:spcAft>
            </a:pPr>
            <a:r>
              <a:rPr lang="ru-RU" b="1" u="sng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10. </a:t>
            </a:r>
            <a:r>
              <a:rPr lang="ru-RU" b="1" u="sng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Работа с родителями</a:t>
            </a:r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: Выставка «Лучшая кормушка»;</a:t>
            </a: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 Папка –передвижка «Как помочь птицам пережить зиму»</a:t>
            </a:r>
          </a:p>
          <a:p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Заключительный этап</a:t>
            </a:r>
          </a:p>
          <a:p>
            <a:pPr marL="342900" indent="-342900">
              <a:buAutoNum type="arabicPeriod"/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Подведение итогов реализации проекта.</a:t>
            </a:r>
          </a:p>
          <a:p>
            <a:pPr marL="342900" indent="-342900">
              <a:buAutoNum type="arabicPeriod"/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Размещение кормушек на территории ДОУ  и подкормка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птиц                     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течении зимнего периода.</a:t>
            </a:r>
          </a:p>
          <a:p>
            <a:pPr marL="342900" indent="-342900">
              <a:buAutoNum type="arabicPeriod"/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Оформление результата проекта в виде презентации.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33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764704"/>
            <a:ext cx="29203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Показ презентации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«Зимующие птицы»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Users\Sad\Desktop\през\IMG_20201113_1022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95701"/>
            <a:ext cx="5616624" cy="421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90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412889"/>
            <a:ext cx="4320480" cy="400110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ctr"/>
            <a:r>
              <a:rPr b="1" dirty="0" lang="ru-RU" smtClean="0" sz="2000">
                <a:solidFill>
                  <a:srgbClr val="C00000"/>
                </a:solidFill>
                <a:latin charset="0" pitchFamily="18" typeface="Times New Roman"/>
                <a:cs charset="0" pitchFamily="18" typeface="Times New Roman"/>
              </a:rPr>
              <a:t>Беседа о зимующих птицах</a:t>
            </a:r>
          </a:p>
        </p:txBody>
      </p:sp>
      <p:pic>
        <p:nvPicPr>
          <p:cNvPr descr="C:\Users\any\Desktop\птицы итог\IMG-10b5fd5da61566b175122eb81dc8df5d-V.jpg" id="4098" name="Picture 2"/>
          <p:cNvPicPr>
            <a:picLocks noChangeArrowheads="1" noChangeAspect="1"/>
          </p:cNvPicPr>
          <p:nvPr/>
        </p:nvPicPr>
        <p:blipFill rotWithShape="1"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" r="37"/>
          <a:stretch/>
        </p:blipFill>
        <p:spPr bwMode="auto">
          <a:xfrm>
            <a:off x="179511" y="1916832"/>
            <a:ext cx="3664799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C:\Users\Sad\Desktop\пит\IMG-20201113-WA0002.jpg" id="2050" name="Picture 2"/>
          <p:cNvPicPr>
            <a:picLocks noChangeArrowheads="1" noChangeAspect="1"/>
          </p:cNvPicPr>
          <p:nvPr/>
        </p:nvPicPr>
        <p:blipFill rotWithShape="1"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/>
          <a:stretch/>
        </p:blipFill>
        <p:spPr bwMode="auto">
          <a:xfrm>
            <a:off x="4283968" y="908720"/>
            <a:ext cx="3315054" cy="388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9925973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4662"/>
            <a:ext cx="87239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Аппликация «Прилетели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птички:снегири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синички»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ny\Desktop\птицы итог\IMG-05ed278698c2eb6c0b3383032d7f9877-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084" y="1108012"/>
            <a:ext cx="4822843" cy="3617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ny\Desktop\птицы итог\IMG-ee65a39f8276d837597dbf8fd32f9052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068960"/>
            <a:ext cx="345638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812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583813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Лепка 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«Прилетайте в гости» </a:t>
            </a:r>
            <a:endPara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(воробушки на кормушке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pic>
        <p:nvPicPr>
          <p:cNvPr id="1026" name="Picture 2" descr="C:\Users\Sad\Desktop\пит\IMG-20201113-WA00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930" y="1301075"/>
            <a:ext cx="3074132" cy="2305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ad\Desktop\пит\IMG-20201113-WA0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02235"/>
            <a:ext cx="4811836" cy="360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222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525760"/>
            <a:ext cx="5888471" cy="461665"/>
          </a:xfrm>
          <a:prstGeom prst="rect">
            <a:avLst/>
          </a:prstGeom>
          <a:noFill/>
        </p:spPr>
        <p:txBody>
          <a:bodyPr rtlCol="0" wrap="none">
            <a:spAutoFit/>
          </a:bodyPr>
          <a:lstStyle/>
          <a:p>
            <a:r>
              <a:rPr b="1" dirty="0" lang="ru-RU" smtClean="0" sz="2400">
                <a:solidFill>
                  <a:srgbClr val="C00000"/>
                </a:solidFill>
              </a:rPr>
              <a:t>Изготовление макета «Вороны на березе»</a:t>
            </a:r>
            <a:endParaRPr b="1" dirty="0" lang="ru-RU" sz="2400">
              <a:solidFill>
                <a:srgbClr val="C00000"/>
              </a:solidFill>
            </a:endParaRPr>
          </a:p>
        </p:txBody>
      </p:sp>
      <p:pic>
        <p:nvPicPr>
          <p:cNvPr descr="C:\Users\any\Desktop\птицы итог\IMG-ced79247586da58e0e3b3b323ae47edf-V.jpg" id="10243" name="Picture 3"/>
          <p:cNvPicPr>
            <a:picLocks noChangeArrowheads="1" noChangeAspect="1"/>
          </p:cNvPicPr>
          <p:nvPr/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2453358" cy="327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C:\Users\any\Desktop\птицы итог\IMG-ff14471d05df30c02a8d3f48d2b912d7-V.jpg" id="10244" name="Picture 4"/>
          <p:cNvPicPr>
            <a:picLocks noChangeArrowheads="1"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220973"/>
            <a:ext cx="2378553" cy="3171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C:\Users\any\Desktop\птицы итог\IMG-afdde312fafef861758127997fb68af8-V.jpg" id="6" name="Picture 2"/>
          <p:cNvPicPr>
            <a:picLocks noChangeArrowheads="1" noChangeAspect="1"/>
          </p:cNvPicPr>
          <p:nvPr/>
        </p:nvPicPr>
        <p:blipFill rotWithShape="1"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" t="15"/>
          <a:stretch/>
        </p:blipFill>
        <p:spPr bwMode="auto">
          <a:xfrm>
            <a:off x="2812328" y="2806675"/>
            <a:ext cx="3589164" cy="304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837814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548680"/>
            <a:ext cx="432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C00000"/>
                </a:solidFill>
              </a:rPr>
              <a:t>Пластилинография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«Кто к нам в гости прилетел»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any\Desktop\птицы итог\IMG_20201111_1615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85303"/>
            <a:ext cx="6074732" cy="455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501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9832" y="491480"/>
            <a:ext cx="2986715" cy="461665"/>
          </a:xfrm>
          <a:prstGeom prst="rect">
            <a:avLst/>
          </a:prstGeom>
          <a:noFill/>
        </p:spPr>
        <p:txBody>
          <a:bodyPr rtlCol="0" wrap="none">
            <a:spAutoFit/>
          </a:bodyPr>
          <a:lstStyle/>
          <a:p>
            <a:r>
              <a:rPr b="1" dirty="0" lang="ru-RU" smtClean="0" sz="2400">
                <a:solidFill>
                  <a:srgbClr val="C00000"/>
                </a:solidFill>
              </a:rPr>
              <a:t>Дидактические игры</a:t>
            </a:r>
            <a:endParaRPr b="1" dirty="0" lang="ru-RU" sz="2400">
              <a:solidFill>
                <a:srgbClr val="C00000"/>
              </a:solidFill>
            </a:endParaRPr>
          </a:p>
        </p:txBody>
      </p:sp>
      <p:pic>
        <p:nvPicPr>
          <p:cNvPr descr="C:\Users\any\Desktop\птицы итог\IMG-b8464beaa5140f1135e18a464e2c9952-V.jpg" id="8194" name="Picture 2"/>
          <p:cNvPicPr>
            <a:picLocks noChangeArrowheads="1" noChangeAspect="1"/>
          </p:cNvPicPr>
          <p:nvPr/>
        </p:nvPicPr>
        <p:blipFill rotWithShape="1"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"/>
          <a:stretch/>
        </p:blipFill>
        <p:spPr bwMode="auto">
          <a:xfrm>
            <a:off x="467544" y="967209"/>
            <a:ext cx="3642453" cy="237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C:\Users\any\Desktop\птицы итог\IMG-e3565733dfd220cfc1080cd05eb481cf-V.jpg" id="8195" name="Picture 3"/>
          <p:cNvPicPr>
            <a:picLocks noChangeArrowheads="1"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189" y="939701"/>
            <a:ext cx="4424132" cy="3318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C:\Users\any\Desktop\птицы итог\IMG-5cd661ba87b9f76736a37e11199a4de7-V.jpg" id="8196" name="Picture 4"/>
          <p:cNvPicPr>
            <a:picLocks noChangeArrowheads="1" noChangeAspect="1"/>
          </p:cNvPicPr>
          <p:nvPr/>
        </p:nvPicPr>
        <p:blipFill rotWithShape="1"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"/>
          <a:stretch/>
        </p:blipFill>
        <p:spPr bwMode="auto">
          <a:xfrm>
            <a:off x="1259632" y="3501008"/>
            <a:ext cx="2596571" cy="2937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1798668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ny\Desktop\птицы итог\IMG_20201111_1538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4580"/>
            <a:ext cx="2660994" cy="354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any\Desktop\птицы итог\IMG_20201111_1539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986" y="2132856"/>
            <a:ext cx="3059574" cy="4079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any\Desktop\птицы итог\IMG_20201111_15415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430" y="553992"/>
            <a:ext cx="2625756" cy="350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49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67295" y="548680"/>
            <a:ext cx="24411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Подвижная игра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«Воробушки и кот»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any\Desktop\птицы итог\IMG-97a0325fafb3f8556697a7562fafd9d6-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30" y="2276872"/>
            <a:ext cx="4048707" cy="3036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ny\Desktop\птицы итог\IMG-a4138f296e699b763430ca8c7c43f16a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12776"/>
            <a:ext cx="4338266" cy="3253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47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6016" y="2276872"/>
            <a:ext cx="4320480" cy="707886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ctr"/>
            <a:r>
              <a:rPr b="1" dirty="0" lang="ru-RU" smtClean="0" sz="2000">
                <a:solidFill>
                  <a:srgbClr val="C00000"/>
                </a:solidFill>
                <a:latin charset="0" pitchFamily="18" typeface="Times New Roman"/>
                <a:cs charset="0" pitchFamily="18" typeface="Times New Roman"/>
              </a:rPr>
              <a:t>Чтение и рассматривание</a:t>
            </a:r>
          </a:p>
          <a:p>
            <a:pPr algn="ctr"/>
            <a:r>
              <a:rPr b="1" dirty="0" lang="ru-RU" sz="2000">
                <a:solidFill>
                  <a:srgbClr val="C00000"/>
                </a:solidFill>
                <a:latin charset="0" pitchFamily="18" typeface="Times New Roman"/>
                <a:cs charset="0" pitchFamily="18" typeface="Times New Roman"/>
              </a:rPr>
              <a:t>к</a:t>
            </a:r>
            <a:r>
              <a:rPr b="1" dirty="0" lang="ru-RU" smtClean="0" sz="2000">
                <a:solidFill>
                  <a:srgbClr val="C00000"/>
                </a:solidFill>
                <a:latin charset="0" pitchFamily="18" typeface="Times New Roman"/>
                <a:cs charset="0" pitchFamily="18" typeface="Times New Roman"/>
              </a:rPr>
              <a:t>ниг о птицах.</a:t>
            </a:r>
            <a:endParaRPr b="1" dirty="0" lang="ru-RU" sz="2000">
              <a:solidFill>
                <a:srgbClr val="C00000"/>
              </a:solidFill>
              <a:latin charset="0" pitchFamily="18" typeface="Times New Roman"/>
              <a:cs charset="0" pitchFamily="18" typeface="Times New Roman"/>
            </a:endParaRPr>
          </a:p>
        </p:txBody>
      </p:sp>
      <p:pic>
        <p:nvPicPr>
          <p:cNvPr descr="C:\Users\any\Desktop\птицы итог\IMG-81f92d317e2927baf8f4da03b3706cd0-V.jpg" id="5122" name="Picture 2"/>
          <p:cNvPicPr>
            <a:picLocks noChangeArrowheads="1" noChangeAspect="1"/>
          </p:cNvPicPr>
          <p:nvPr/>
        </p:nvPicPr>
        <p:blipFill rotWithShape="1"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"/>
          <a:stretch/>
        </p:blipFill>
        <p:spPr bwMode="auto">
          <a:xfrm>
            <a:off x="504933" y="1268760"/>
            <a:ext cx="4028347" cy="3883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1741612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9792" y="476672"/>
            <a:ext cx="3990772" cy="461665"/>
          </a:xfrm>
          <a:prstGeom prst="rect">
            <a:avLst/>
          </a:prstGeom>
          <a:noFill/>
        </p:spPr>
        <p:txBody>
          <a:bodyPr rtlCol="0" wrap="none">
            <a:spAutoFit/>
          </a:bodyPr>
          <a:lstStyle/>
          <a:p>
            <a:r>
              <a:rPr b="1" dirty="0" lang="ru-RU" smtClean="0" sz="2400">
                <a:solidFill>
                  <a:srgbClr val="C00000"/>
                </a:solidFill>
              </a:rPr>
              <a:t>Наблюдения на прогулках… </a:t>
            </a:r>
            <a:endParaRPr b="1" dirty="0" lang="ru-RU" sz="2400">
              <a:solidFill>
                <a:srgbClr val="C00000"/>
              </a:solidFill>
            </a:endParaRPr>
          </a:p>
        </p:txBody>
      </p:sp>
      <p:pic>
        <p:nvPicPr>
          <p:cNvPr descr="C:\Users\any\Desktop\птицы итог\ана\IMG-e82b9a12b37d9258a82f492de748c381-V.jpg" id="6146" name="Picture 2"/>
          <p:cNvPicPr>
            <a:picLocks noChangeArrowheads="1" noChangeAspect="1"/>
          </p:cNvPicPr>
          <p:nvPr/>
        </p:nvPicPr>
        <p:blipFill rotWithShape="1"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" l="60"/>
          <a:stretch/>
        </p:blipFill>
        <p:spPr bwMode="auto">
          <a:xfrm>
            <a:off x="611560" y="987673"/>
            <a:ext cx="4104456" cy="522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C:\Users\any\Desktop\птицы итог\IMG_20201103_104705.jpg" id="6147" name="Picture 3"/>
          <p:cNvPicPr>
            <a:picLocks noChangeArrowheads="1" noChangeAspect="1"/>
          </p:cNvPicPr>
          <p:nvPr/>
        </p:nvPicPr>
        <p:blipFill rotWithShape="1"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" r="26" t="65"/>
          <a:stretch/>
        </p:blipFill>
        <p:spPr bwMode="auto">
          <a:xfrm>
            <a:off x="5436096" y="987673"/>
            <a:ext cx="2974664" cy="3822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529911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332656"/>
            <a:ext cx="5760640" cy="461665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b="1" dirty="0" lang="ru-RU" smtClean="0" sz="2400">
                <a:solidFill>
                  <a:srgbClr val="C00000"/>
                </a:solidFill>
              </a:rPr>
              <a:t>… и подкармливание птиц на участке.</a:t>
            </a:r>
            <a:endParaRPr b="1" dirty="0" lang="ru-RU" sz="2400">
              <a:solidFill>
                <a:srgbClr val="C00000"/>
              </a:solidFill>
            </a:endParaRPr>
          </a:p>
        </p:txBody>
      </p:sp>
      <p:pic>
        <p:nvPicPr>
          <p:cNvPr descr="C:\Users\any\Desktop\птицы итог\IMG_20201103_104556.jpg" id="7170" name="Picture 2"/>
          <p:cNvPicPr>
            <a:picLocks noChangeArrowheads="1" noChangeAspect="1"/>
          </p:cNvPicPr>
          <p:nvPr/>
        </p:nvPicPr>
        <p:blipFill rotWithShape="1"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"/>
          <a:stretch/>
        </p:blipFill>
        <p:spPr bwMode="auto">
          <a:xfrm>
            <a:off x="251520" y="980728"/>
            <a:ext cx="4824136" cy="466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C:\Users\any\Desktop\птицы итог\IMG_20201105_112149.jpg" id="7171" name="Picture 3"/>
          <p:cNvPicPr>
            <a:picLocks noChangeArrowheads="1"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980728"/>
            <a:ext cx="2851698" cy="3802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183765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DCIM\104SSCAM\SDC1352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392" y="620688"/>
            <a:ext cx="4440493" cy="333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J:\DCIM\104SSCAM\SDC1352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40968"/>
            <a:ext cx="4320480" cy="3104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1560" y="1196752"/>
            <a:ext cx="34563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Папка-передвижка    для родителей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«Как помочь птицам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п</a:t>
            </a:r>
            <a:r>
              <a:rPr lang="ru-RU" sz="2400" b="1" dirty="0" smtClean="0">
                <a:solidFill>
                  <a:srgbClr val="FF0000"/>
                </a:solidFill>
              </a:rPr>
              <a:t>ережить зиму»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76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8125" y="980728"/>
            <a:ext cx="1989007" cy="830997"/>
          </a:xfrm>
          <a:prstGeom prst="rect">
            <a:avLst/>
          </a:prstGeom>
          <a:noFill/>
        </p:spPr>
        <p:txBody>
          <a:bodyPr rtlCol="0" wrap="none">
            <a:spAutoFit/>
          </a:bodyPr>
          <a:lstStyle/>
          <a:p>
            <a:pPr algn="ctr"/>
            <a:r>
              <a:rPr b="1" dirty="0" lang="ru-RU" smtClean="0" sz="2400">
                <a:solidFill>
                  <a:srgbClr val="C00000"/>
                </a:solidFill>
                <a:latin charset="0" pitchFamily="18" typeface="Times New Roman"/>
                <a:cs charset="0" pitchFamily="18" typeface="Times New Roman"/>
              </a:rPr>
              <a:t>Выставка </a:t>
            </a:r>
          </a:p>
          <a:p>
            <a:pPr algn="ctr"/>
            <a:r>
              <a:rPr b="1" dirty="0" lang="ru-RU" smtClean="0" sz="2400">
                <a:solidFill>
                  <a:srgbClr val="C00000"/>
                </a:solidFill>
                <a:latin charset="0" pitchFamily="18" typeface="Times New Roman"/>
                <a:cs charset="0" pitchFamily="18" typeface="Times New Roman"/>
              </a:rPr>
              <a:t>«Кормушка»</a:t>
            </a:r>
            <a:endParaRPr b="1" dirty="0" lang="ru-RU" sz="2400">
              <a:solidFill>
                <a:srgbClr val="C00000"/>
              </a:solidFill>
              <a:latin charset="0" pitchFamily="18" typeface="Times New Roman"/>
              <a:cs charset="0" pitchFamily="18"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23928" y="4221088"/>
            <a:ext cx="3888433" cy="1077218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b="1" dirty="0" lang="ru-RU" smtClean="0" sz="1600">
                <a:solidFill>
                  <a:srgbClr val="C00000"/>
                </a:solidFill>
                <a:latin charset="0" pitchFamily="18" typeface="Times New Roman"/>
                <a:cs charset="0" pitchFamily="18" typeface="Times New Roman"/>
              </a:rPr>
              <a:t>Кормушки изготовлены родителями    из бросового материала: пластиковых бутылок, канистр и из обычного дерева.</a:t>
            </a:r>
            <a:endParaRPr b="1" dirty="0" lang="ru-RU" sz="1600">
              <a:solidFill>
                <a:srgbClr val="C00000"/>
              </a:solidFill>
              <a:latin charset="0" pitchFamily="18" typeface="Times New Roman"/>
              <a:cs charset="0" pitchFamily="18" typeface="Times New Roman"/>
            </a:endParaRPr>
          </a:p>
        </p:txBody>
      </p:sp>
      <p:pic>
        <p:nvPicPr>
          <p:cNvPr descr="C:\Users\any\Desktop\птицы итог\IMG-5e835b84d3a69ff92d3d69e9fa31dbfe-V.jpg" id="11266" name="Picture 2"/>
          <p:cNvPicPr>
            <a:picLocks noChangeArrowheads="1" noChangeAspect="1"/>
          </p:cNvPicPr>
          <p:nvPr/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70" y="1988840"/>
            <a:ext cx="3124518" cy="416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C:\Users\any\Desktop\птицы итог\IMG-cdaeffe7d5b8f2cbbe781485fcd3657c-V.jpg" id="11267" name="Picture 3"/>
          <p:cNvPicPr>
            <a:picLocks noChangeArrowheads="1"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054274"/>
            <a:ext cx="2201312" cy="2935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C:\Users\any\Desktop\птицы итог\IMG-5cc4c73f9db9943c77cfc845b9239102-V.jpg" id="11268" name="Picture 4"/>
          <p:cNvPicPr>
            <a:picLocks noChangeArrowheads="1"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" l="121" r="114" t="111"/>
          <a:stretch/>
        </p:blipFill>
        <p:spPr bwMode="auto">
          <a:xfrm>
            <a:off x="6156176" y="1111425"/>
            <a:ext cx="2815560" cy="2820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039895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332656"/>
            <a:ext cx="8208912" cy="707886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ctr"/>
            <a:r>
              <a:rPr b="1" dirty="0" lang="ru-RU" smtClean="0" sz="2000">
                <a:solidFill>
                  <a:srgbClr val="C00000"/>
                </a:solidFill>
                <a:latin charset="0" pitchFamily="18" typeface="Times New Roman"/>
                <a:cs charset="0" pitchFamily="18" typeface="Times New Roman"/>
              </a:rPr>
              <a:t>Наши родители вместе с детьми изготовили и развесили кормушки на участках детского сада, на речке Слюдянка, возле дома. </a:t>
            </a:r>
            <a:endParaRPr b="1" dirty="0" lang="ru-RU" sz="2000">
              <a:solidFill>
                <a:srgbClr val="C00000"/>
              </a:solidFill>
              <a:latin charset="0" pitchFamily="18" typeface="Times New Roman"/>
              <a:cs charset="0" pitchFamily="18" typeface="Times New Roman"/>
            </a:endParaRPr>
          </a:p>
        </p:txBody>
      </p:sp>
      <p:pic>
        <p:nvPicPr>
          <p:cNvPr descr="C:\Users\any\Desktop\птицы итог\IMG_20201109_111805.jpg" id="12290" name="Picture 2"/>
          <p:cNvPicPr>
            <a:picLocks noChangeArrowheads="1" noChangeAspect="1"/>
          </p:cNvPicPr>
          <p:nvPr/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60" y="1040542"/>
            <a:ext cx="3620000" cy="2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C:\Users\any\Desktop\птицы итог\IMG-6fa81668356ebfc5919608f3c81962d4-V.jpg" id="12291" name="Picture 3"/>
          <p:cNvPicPr>
            <a:picLocks noChangeArrowheads="1" noChangeAspect="1"/>
          </p:cNvPicPr>
          <p:nvPr/>
        </p:nvPicPr>
        <p:blipFill rotWithShape="1"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510" l="129" r="-631" t="50"/>
          <a:stretch/>
        </p:blipFill>
        <p:spPr bwMode="auto">
          <a:xfrm>
            <a:off x="5233401" y="1040542"/>
            <a:ext cx="2491082" cy="2784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C:\Users\any\Desktop\птицы итог\IMG-f56ed198c6688014939b1fe37883c395-V.jpg" id="12292" name="Picture 4"/>
          <p:cNvPicPr>
            <a:picLocks noChangeArrowheads="1" noChangeAspect="1"/>
          </p:cNvPicPr>
          <p:nvPr/>
        </p:nvPicPr>
        <p:blipFill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942741"/>
            <a:ext cx="1978950" cy="26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C:\Users\any\Desktop\птицы итог\IMG-e0871c8b8100f27e2bc9828562a9d00e-V.jpg" id="12294" name="Picture 6"/>
          <p:cNvPicPr>
            <a:picLocks noChangeArrowheads="1" noChangeAspect="1"/>
          </p:cNvPicPr>
          <p:nvPr/>
        </p:nvPicPr>
        <p:blipFill rotWithShape="1"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" l="88" r="53"/>
          <a:stretch/>
        </p:blipFill>
        <p:spPr bwMode="auto">
          <a:xfrm>
            <a:off x="2018484" y="3935921"/>
            <a:ext cx="1968500" cy="261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400294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ny\Desktop\птицы итог\IMG-cb0e5b1fcd196764f6866b723465b6cb-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5983760" cy="598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72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any\Desktop\птицы итог\IMG-9d44423927930c7b8dd87c3181c4bf23-V.jpg" id="14338" name="Picture 2"/>
          <p:cNvPicPr>
            <a:picLocks noChangeArrowheads="1" noChangeAspect="1"/>
          </p:cNvPicPr>
          <p:nvPr/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719814"/>
            <a:ext cx="4716016" cy="353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C:\Users\any\Desktop\птицы итог\IMG_20201109_111549.jpg" id="14339" name="Picture 3"/>
          <p:cNvPicPr>
            <a:picLocks noChangeArrowheads="1" noChangeAspect="1"/>
          </p:cNvPicPr>
          <p:nvPr/>
        </p:nvPicPr>
        <p:blipFill rotWithShape="1"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" l="131" r="95" t="4"/>
          <a:stretch/>
        </p:blipFill>
        <p:spPr bwMode="auto">
          <a:xfrm>
            <a:off x="539552" y="1268760"/>
            <a:ext cx="2996828" cy="425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6139820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any\Desktop\птицы итог\IMG-5e36a8407b4089874b703c358a566089-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32655"/>
            <a:ext cx="4392488" cy="5856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664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any\Desktop\птицы итог\IMG-8b935574b9d867cb760abe8309d1bbe6-V.jpg" id="15362" name="Picture 2"/>
          <p:cNvPicPr>
            <a:picLocks noChangeArrowheads="1" noChangeAspect="1"/>
          </p:cNvPicPr>
          <p:nvPr/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8419"/>
            <a:ext cx="1965056" cy="436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C:\Users\any\Desktop\птицы итог\IMG-5cc4c73f9db9943c77cfc845b9239102-V.jpg" id="4" name="Picture 4"/>
          <p:cNvPicPr>
            <a:picLocks noChangeArrowheads="1"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" l="121" r="114" t="111"/>
          <a:stretch/>
        </p:blipFill>
        <p:spPr bwMode="auto">
          <a:xfrm>
            <a:off x="2267744" y="3501008"/>
            <a:ext cx="2815560" cy="2820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C:\Users\any\Desktop\птицы итог\IMG-4928aab6f918b2cea684852df1d16b59-V.jpg" id="15363" name="Picture 3"/>
          <p:cNvPicPr>
            <a:picLocks noChangeArrowheads="1" noChangeAspect="1"/>
          </p:cNvPicPr>
          <p:nvPr/>
        </p:nvPicPr>
        <p:blipFill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60648"/>
            <a:ext cx="2109290" cy="281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C:\Users\any\Desktop\птицы итог\IMG-433c49e47335cce67c2515059ada8cac-V.jpg" id="15364" name="Picture 4"/>
          <p:cNvPicPr>
            <a:picLocks noChangeArrowheads="1" noChangeAspect="1"/>
          </p:cNvPicPr>
          <p:nvPr/>
        </p:nvPicPr>
        <p:blipFill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032" y="1069186"/>
            <a:ext cx="2727019" cy="363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185883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332656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Постоянно подкармливая птиц, ведут за ними наблюдения. 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C:\Users\any\Desktop\птицы итог\IMG-3d181bdff0395ed565ddfd3679f7e3fb-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32766"/>
            <a:ext cx="1787449" cy="367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any\Desktop\птицы итог\IMG-cbcd7b7defd78780c7a59f9634b1c3f9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473" y="732766"/>
            <a:ext cx="1948283" cy="400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any\Desktop\птицы итог\IMG-58845b70a0559c49f077493c31345740-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666603"/>
            <a:ext cx="1737379" cy="357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C:\Users\any\Desktop\птицы итог\IMG-964cf0cda8553444ad0459388657c406-V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596407"/>
            <a:ext cx="1771271" cy="364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C:\Users\any\Desktop\птицы итог\IMG-0f31a2cedb1b30dd5d2479a90de85280-V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721971"/>
            <a:ext cx="1792698" cy="3686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24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any\Desktop\птицы итог\IMG-823bf780dc73488f99d96fc557b7f6d7-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10567"/>
            <a:ext cx="4176464" cy="556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C:\Users\any\Desktop\птицы итог\IMG-9905610066e7f17505797de4d384ae66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836712"/>
            <a:ext cx="2736304" cy="3648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280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any\Desktop\птицы итог\IMG-6981d6429db8eb9cea23b2b65ed59692-V.jpg" id="20482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" t="91"/>
          <a:stretch/>
        </p:blipFill>
        <p:spPr bwMode="auto">
          <a:xfrm>
            <a:off x="395536" y="404664"/>
            <a:ext cx="4330519" cy="590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C:\Users\any\Desktop\птицы итог\IMG-47395ba7ea41c0b35c412dbd1b4b817e-V.jpg" id="20483" name="Picture 3"/>
          <p:cNvPicPr>
            <a:picLocks noChangeArrowheads="1" noChangeAspect="1"/>
          </p:cNvPicPr>
          <p:nvPr/>
        </p:nvPicPr>
        <p:blipFill rotWithShape="1"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"/>
          <a:stretch/>
        </p:blipFill>
        <p:spPr bwMode="auto">
          <a:xfrm>
            <a:off x="5004048" y="620688"/>
            <a:ext cx="3744558" cy="3744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9739795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764703"/>
            <a:ext cx="4104456" cy="2031325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endParaRPr b="1" dirty="0" lang="ru-RU" smtClean="0">
              <a:solidFill>
                <a:srgbClr val="C00000"/>
              </a:solidFill>
              <a:latin charset="0" pitchFamily="18" typeface="Times New Roman"/>
              <a:cs charset="0" pitchFamily="18" typeface="Times New Roman"/>
            </a:endParaRPr>
          </a:p>
          <a:p>
            <a:r>
              <a:rPr b="1" dirty="0" lang="ru-RU" smtClean="0">
                <a:solidFill>
                  <a:srgbClr val="C00000"/>
                </a:solidFill>
                <a:latin charset="0" pitchFamily="18" typeface="Times New Roman"/>
                <a:cs charset="0" pitchFamily="18" typeface="Times New Roman"/>
              </a:rPr>
              <a:t> </a:t>
            </a:r>
            <a:r>
              <a:rPr b="1" dirty="0" lang="ru-RU">
                <a:solidFill>
                  <a:srgbClr val="C00000"/>
                </a:solidFill>
                <a:latin charset="0" pitchFamily="18" typeface="Times New Roman"/>
                <a:cs charset="0" pitchFamily="18" typeface="Times New Roman"/>
              </a:rPr>
              <a:t>Птиц мы подкармливаем каждый день во время прогулки. Сыпем пшено, семечки, крошки белого хлеба</a:t>
            </a:r>
            <a:r>
              <a:rPr b="1" dirty="0" lang="ru-RU" smtClean="0">
                <a:solidFill>
                  <a:srgbClr val="C00000"/>
                </a:solidFill>
                <a:latin charset="0" pitchFamily="18" typeface="Times New Roman"/>
                <a:cs charset="0" pitchFamily="18" typeface="Times New Roman"/>
              </a:rPr>
              <a:t>. В основном прилетают воробьи и синицы.</a:t>
            </a:r>
            <a:endParaRPr b="1" dirty="0" lang="ru-RU">
              <a:solidFill>
                <a:srgbClr val="C00000"/>
              </a:solidFill>
              <a:latin charset="0" pitchFamily="18" typeface="Times New Roman"/>
              <a:cs charset="0" pitchFamily="18" typeface="Times New Roman"/>
            </a:endParaRPr>
          </a:p>
          <a:p>
            <a:endParaRPr dirty="0" lang="ru-RU"/>
          </a:p>
        </p:txBody>
      </p:sp>
      <p:pic>
        <p:nvPicPr>
          <p:cNvPr descr="C:\Users\any\Desktop\птицы итог\IMG-4aa18cdede3d4bcb445e28ad526661b3-V.jpg" id="6" name="Picture 5"/>
          <p:cNvPicPr>
            <a:picLocks noChangeArrowheads="1" noChangeAspect="1"/>
          </p:cNvPicPr>
          <p:nvPr/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26" y="2636912"/>
            <a:ext cx="1998222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C:\Users\any\Desktop\птицы итог\IMG-32bc5910c7b79a29a633df2928c476b8-V.jpg" id="13314" name="Picture 2"/>
          <p:cNvPicPr>
            <a:picLocks noChangeArrowheads="1" noChangeAspect="1"/>
          </p:cNvPicPr>
          <p:nvPr/>
        </p:nvPicPr>
        <p:blipFill rotWithShape="1"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" t="49"/>
          <a:stretch/>
        </p:blipFill>
        <p:spPr bwMode="auto">
          <a:xfrm>
            <a:off x="5580112" y="620688"/>
            <a:ext cx="2831852" cy="3717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C:\Users\any\Desktop\птицы итог\IMG-caf43705d9fee4fe5f8e9146586561a0-V.jpg" id="13315" name="Picture 3"/>
          <p:cNvPicPr>
            <a:picLocks noChangeArrowheads="1" noChangeAspect="1"/>
          </p:cNvPicPr>
          <p:nvPr/>
        </p:nvPicPr>
        <p:blipFill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348880"/>
            <a:ext cx="2679762" cy="357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326168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548680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Мы зовем всех жителей нашего города…</a:t>
            </a:r>
            <a:endParaRPr lang="ru-RU" sz="2000" dirty="0">
              <a:solidFill>
                <a:srgbClr val="C00000"/>
              </a:solidFill>
            </a:endParaRPr>
          </a:p>
        </p:txBody>
      </p:sp>
      <p:pic>
        <p:nvPicPr>
          <p:cNvPr id="21506" name="Picture 2" descr="C:\Users\any\Desktop\птицы итог\IMG-54b13bab32291ae226bbe5b8cbd8720b-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18320"/>
            <a:ext cx="4824536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327576" y="1052736"/>
            <a:ext cx="38164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…Прогуляйтесь  </a:t>
            </a:r>
            <a:r>
              <a:rPr lang="ru-RU" sz="2000" b="1" dirty="0">
                <a:solidFill>
                  <a:srgbClr val="C00000"/>
                </a:solidFill>
              </a:rPr>
              <a:t>по  опушкам, </a:t>
            </a:r>
            <a:br>
              <a:rPr lang="ru-RU" sz="2000" b="1" dirty="0">
                <a:solidFill>
                  <a:srgbClr val="C00000"/>
                </a:solidFill>
              </a:rPr>
            </a:br>
            <a:r>
              <a:rPr lang="ru-RU" sz="2000" b="1" dirty="0">
                <a:solidFill>
                  <a:srgbClr val="C00000"/>
                </a:solidFill>
              </a:rPr>
              <a:t>Подарите  им  кормушки.</a:t>
            </a:r>
            <a:endParaRPr lang="ru-RU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16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836712"/>
            <a:ext cx="770485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Результат</a:t>
            </a:r>
            <a:r>
              <a:rPr lang="ru-RU" sz="20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000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ходе проведенной работы дети получили много новой информации о птицах, которые зимуют рядом с нами. Узнали о жизни птиц, их различиях, повадках, об особенностях обитания в зимний период. Узнали чем можно подкармливать птиц, а чем нельзя. Ребята приняли участие в сборе корма для птиц. Вместе с родителями, они изготавливали кормушки для птиц. Мы воспитатели, вместе  с детьми и родителями повесили кормушки на участках нашего </a:t>
            </a:r>
            <a:r>
              <a:rPr lang="ru-RU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детского </a:t>
            </a:r>
            <a:r>
              <a:rPr lang="ru-RU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сада</a:t>
            </a:r>
            <a:r>
              <a:rPr lang="ru-RU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Укрепились детско-родительские отношения. Но главный результат проекта -это усвоение детьми того, что наши пернатые друзья не смогут перезимовать, если мы не будем им помогать. Дети стали более добрыми и отзывчивыми.</a:t>
            </a:r>
          </a:p>
        </p:txBody>
      </p:sp>
    </p:spTree>
    <p:extLst>
      <p:ext uri="{BB962C8B-B14F-4D97-AF65-F5344CB8AC3E}">
        <p14:creationId xmlns:p14="http://schemas.microsoft.com/office/powerpoint/2010/main" val="273544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668</TotalTime>
  <Words>646</Words>
  <Application>Microsoft Office PowerPoint</Application>
  <PresentationFormat>Экран (4:3)</PresentationFormat>
  <Paragraphs>83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Компас</dc:creator>
  <cp:lastModifiedBy>Sad</cp:lastModifiedBy>
  <cp:revision>62</cp:revision>
  <cp:lastPrinted>2015-02-11T17:20:16Z</cp:lastPrinted>
  <dcterms:created xsi:type="dcterms:W3CDTF">2013-12-07T07:53:53Z</dcterms:created>
  <dcterms:modified xsi:type="dcterms:W3CDTF">2022-12-07T11:48:49Z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1981554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S9.2.0</vt:lpwstr>
  </property>
</Properties>
</file>